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407" r:id="rId2"/>
    <p:sldId id="270" r:id="rId3"/>
    <p:sldId id="322" r:id="rId4"/>
    <p:sldId id="408" r:id="rId5"/>
    <p:sldId id="412" r:id="rId6"/>
    <p:sldId id="403" r:id="rId7"/>
    <p:sldId id="404" r:id="rId8"/>
    <p:sldId id="425" r:id="rId9"/>
    <p:sldId id="402" r:id="rId10"/>
    <p:sldId id="413" r:id="rId11"/>
    <p:sldId id="405" r:id="rId12"/>
    <p:sldId id="421" r:id="rId13"/>
    <p:sldId id="427" r:id="rId14"/>
    <p:sldId id="419" r:id="rId15"/>
    <p:sldId id="418" r:id="rId16"/>
    <p:sldId id="416" r:id="rId17"/>
    <p:sldId id="417" r:id="rId18"/>
    <p:sldId id="428" r:id="rId19"/>
    <p:sldId id="426" r:id="rId20"/>
    <p:sldId id="422" r:id="rId21"/>
    <p:sldId id="424" r:id="rId22"/>
    <p:sldId id="423" r:id="rId23"/>
    <p:sldId id="429" r:id="rId24"/>
    <p:sldId id="430" r:id="rId25"/>
    <p:sldId id="269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3" autoAdjust="0"/>
    <p:restoredTop sz="80326" autoAdjust="0"/>
  </p:normalViewPr>
  <p:slideViewPr>
    <p:cSldViewPr snapToGrid="0" snapToObjects="1">
      <p:cViewPr>
        <p:scale>
          <a:sx n="100" d="100"/>
          <a:sy n="100" d="100"/>
        </p:scale>
        <p:origin x="-960" y="-320"/>
      </p:cViewPr>
      <p:guideLst>
        <p:guide orient="horz" pos="431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10/18/15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10/18/15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9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arrows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point of these arrows?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9144000" cy="983301"/>
            <a:chOff x="0" y="0"/>
            <a:chExt cx="9144000" cy="983301"/>
          </a:xfrm>
          <a:solidFill>
            <a:schemeClr val="bg1">
              <a:lumMod val="85000"/>
            </a:schemeClr>
          </a:solidFill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9144000" cy="92552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3912"/>
              <a:ext cx="8331200" cy="97938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pPr algn="ctr"/>
              <a:r>
                <a:rPr lang="en-US" sz="3600" b="1" dirty="0" smtClean="0">
                  <a:latin typeface="Gill Sans" charset="0"/>
                  <a:cs typeface="Gill Sans" charset="0"/>
                </a:rPr>
                <a:t>Cancer UNIT 4</a:t>
              </a:r>
              <a:r>
                <a:rPr lang="en-US" sz="2500" b="1" dirty="0" smtClean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77" y="1285015"/>
            <a:ext cx="5615996" cy="5131247"/>
          </a:xfrm>
          <a:prstGeom prst="rect">
            <a:avLst/>
          </a:prstGeom>
        </p:spPr>
      </p:pic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46063" y="1147197"/>
            <a:ext cx="873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does cancer make us sick?</a:t>
            </a: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 tumor is malignant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49529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This is a malignant tumor of the skin – a melanoma</a:t>
            </a: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40" y="2051150"/>
            <a:ext cx="3439981" cy="343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3231" y="5819669"/>
            <a:ext cx="510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It has begun to invade the </a:t>
            </a:r>
            <a:r>
              <a:rPr lang="en-US" sz="2800" dirty="0" err="1" smtClean="0">
                <a:latin typeface="+mn-lt"/>
              </a:rPr>
              <a:t>stroma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8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6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Invasiveness defines how severe a cancer is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4651" y="5655230"/>
            <a:ext cx="88881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‘Cancer’ refers to malignant and metastatic tumors</a:t>
            </a:r>
            <a:endParaRPr lang="en-US" sz="3200" dirty="0">
              <a:latin typeface="+mn-lt"/>
            </a:endParaRPr>
          </a:p>
        </p:txBody>
      </p:sp>
      <p:pic>
        <p:nvPicPr>
          <p:cNvPr id="20" name="Picture 2" descr="http://img.webmd.com/dtmcms/live/webmd/consumer_assets/site_images/media/medical/hw/n555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719" y="1828800"/>
            <a:ext cx="5594124" cy="3648342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09" y="2020952"/>
            <a:ext cx="3414406" cy="28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Characterizing skin tumors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51497" y="1278536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 smtClean="0"/>
              <a:t>A</a:t>
            </a:r>
            <a:r>
              <a:rPr lang="en-US" dirty="0" smtClean="0"/>
              <a:t> – </a:t>
            </a:r>
            <a:r>
              <a:rPr lang="en-US" b="1" dirty="0" err="1" smtClean="0"/>
              <a:t>A</a:t>
            </a:r>
            <a:r>
              <a:rPr lang="en-US" dirty="0" err="1" smtClean="0"/>
              <a:t>ssymetrical</a:t>
            </a:r>
            <a:endParaRPr lang="en-US" dirty="0" smtClean="0"/>
          </a:p>
          <a:p>
            <a:r>
              <a:rPr lang="en-US" sz="3600" b="1" dirty="0" smtClean="0"/>
              <a:t>B</a:t>
            </a:r>
            <a:r>
              <a:rPr lang="en-US" dirty="0" smtClean="0"/>
              <a:t> – </a:t>
            </a:r>
            <a:r>
              <a:rPr lang="en-US" b="1" dirty="0" smtClean="0"/>
              <a:t>B</a:t>
            </a:r>
            <a:r>
              <a:rPr lang="en-US" dirty="0" smtClean="0"/>
              <a:t>orders are irregular</a:t>
            </a:r>
          </a:p>
          <a:p>
            <a:r>
              <a:rPr lang="en-US" sz="3600" b="1" dirty="0" smtClean="0"/>
              <a:t>C</a:t>
            </a:r>
            <a:r>
              <a:rPr lang="en-US" dirty="0" smtClean="0"/>
              <a:t> – </a:t>
            </a:r>
            <a:r>
              <a:rPr lang="en-US" b="1" dirty="0" smtClean="0"/>
              <a:t>C</a:t>
            </a:r>
            <a:r>
              <a:rPr lang="en-US" dirty="0" smtClean="0"/>
              <a:t>olor is inconsistent</a:t>
            </a:r>
          </a:p>
          <a:p>
            <a:r>
              <a:rPr lang="en-US" sz="3600" b="1" dirty="0" smtClean="0"/>
              <a:t>D</a:t>
            </a:r>
            <a:r>
              <a:rPr lang="en-US" dirty="0" smtClean="0"/>
              <a:t> – </a:t>
            </a:r>
            <a:r>
              <a:rPr lang="en-US" b="1" dirty="0" smtClean="0"/>
              <a:t>D</a:t>
            </a:r>
            <a:r>
              <a:rPr lang="en-US" dirty="0" smtClean="0"/>
              <a:t>iameter is more than 6 millimeters</a:t>
            </a:r>
          </a:p>
          <a:p>
            <a:r>
              <a:rPr lang="en-US" sz="3600" b="1" dirty="0" smtClean="0"/>
              <a:t>E</a:t>
            </a:r>
            <a:r>
              <a:rPr lang="en-US" dirty="0" smtClean="0"/>
              <a:t> – Tumor is evolving in size, shape, color, 			elevation or another trait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" y="5367391"/>
            <a:ext cx="8829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Cancers are characterized by GRADE and STAGE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1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rade describes how different cancer cells are from normal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49" y="1492334"/>
            <a:ext cx="5017316" cy="4473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55124"/>
            <a:ext cx="8997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Grade </a:t>
            </a:r>
            <a:r>
              <a:rPr lang="en-US" sz="2800" dirty="0" smtClean="0">
                <a:latin typeface="+mj-lt"/>
              </a:rPr>
              <a:t>defines how invasive a tumor is likely to be.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62980" y="1772372"/>
            <a:ext cx="2066068" cy="3297448"/>
            <a:chOff x="6262980" y="1772372"/>
            <a:chExt cx="2066068" cy="329744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62980" y="1785072"/>
              <a:ext cx="0" cy="299012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565900" y="4546600"/>
              <a:ext cx="1696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Low grade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5900" y="1772372"/>
              <a:ext cx="1763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High grade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3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28" y="0"/>
            <a:ext cx="8994075" cy="1143000"/>
          </a:xfrm>
        </p:spPr>
        <p:txBody>
          <a:bodyPr/>
          <a:lstStyle/>
          <a:p>
            <a:r>
              <a:rPr lang="en-US" dirty="0" smtClean="0"/>
              <a:t>High grade = De-differentiation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1952" y="5515401"/>
            <a:ext cx="3070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No replication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Specialized functions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6643980" y="2216871"/>
            <a:ext cx="0" cy="246539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33550" y="3194125"/>
            <a:ext cx="29161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j-lt"/>
              </a:rPr>
              <a:t>High replication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Not immortal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Some specialization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3638" y="5143500"/>
            <a:ext cx="3287670" cy="1168400"/>
            <a:chOff x="283638" y="5143500"/>
            <a:chExt cx="3287670" cy="11684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38" y="5308836"/>
              <a:ext cx="1061405" cy="572326"/>
            </a:xfrm>
            <a:prstGeom prst="rect">
              <a:avLst/>
            </a:prstGeom>
          </p:spPr>
        </p:pic>
        <p:sp>
          <p:nvSpPr>
            <p:cNvPr id="74" name="Freeform 73"/>
            <p:cNvSpPr/>
            <p:nvPr/>
          </p:nvSpPr>
          <p:spPr>
            <a:xfrm>
              <a:off x="342900" y="5759450"/>
              <a:ext cx="1564546" cy="444500"/>
            </a:xfrm>
            <a:custGeom>
              <a:avLst/>
              <a:gdLst>
                <a:gd name="connsiteX0" fmla="*/ 177800 w 1056922"/>
                <a:gd name="connsiteY0" fmla="*/ 165100 h 444500"/>
                <a:gd name="connsiteX1" fmla="*/ 279400 w 1056922"/>
                <a:gd name="connsiteY1" fmla="*/ 139700 h 444500"/>
                <a:gd name="connsiteX2" fmla="*/ 368300 w 1056922"/>
                <a:gd name="connsiteY2" fmla="*/ 114300 h 444500"/>
                <a:gd name="connsiteX3" fmla="*/ 406400 w 1056922"/>
                <a:gd name="connsiteY3" fmla="*/ 88900 h 444500"/>
                <a:gd name="connsiteX4" fmla="*/ 419100 w 1056922"/>
                <a:gd name="connsiteY4" fmla="*/ 50800 h 444500"/>
                <a:gd name="connsiteX5" fmla="*/ 457200 w 1056922"/>
                <a:gd name="connsiteY5" fmla="*/ 38100 h 444500"/>
                <a:gd name="connsiteX6" fmla="*/ 546100 w 1056922"/>
                <a:gd name="connsiteY6" fmla="*/ 0 h 444500"/>
                <a:gd name="connsiteX7" fmla="*/ 787400 w 1056922"/>
                <a:gd name="connsiteY7" fmla="*/ 12700 h 444500"/>
                <a:gd name="connsiteX8" fmla="*/ 800100 w 1056922"/>
                <a:gd name="connsiteY8" fmla="*/ 50800 h 444500"/>
                <a:gd name="connsiteX9" fmla="*/ 838200 w 1056922"/>
                <a:gd name="connsiteY9" fmla="*/ 63500 h 444500"/>
                <a:gd name="connsiteX10" fmla="*/ 1041400 w 1056922"/>
                <a:gd name="connsiteY10" fmla="*/ 76200 h 444500"/>
                <a:gd name="connsiteX11" fmla="*/ 1028700 w 1056922"/>
                <a:gd name="connsiteY11" fmla="*/ 190500 h 444500"/>
                <a:gd name="connsiteX12" fmla="*/ 952500 w 1056922"/>
                <a:gd name="connsiteY12" fmla="*/ 215900 h 444500"/>
                <a:gd name="connsiteX13" fmla="*/ 901700 w 1056922"/>
                <a:gd name="connsiteY13" fmla="*/ 241300 h 444500"/>
                <a:gd name="connsiteX14" fmla="*/ 584200 w 1056922"/>
                <a:gd name="connsiteY14" fmla="*/ 266700 h 444500"/>
                <a:gd name="connsiteX15" fmla="*/ 533400 w 1056922"/>
                <a:gd name="connsiteY15" fmla="*/ 292100 h 444500"/>
                <a:gd name="connsiteX16" fmla="*/ 495300 w 1056922"/>
                <a:gd name="connsiteY16" fmla="*/ 330200 h 444500"/>
                <a:gd name="connsiteX17" fmla="*/ 457200 w 1056922"/>
                <a:gd name="connsiteY17" fmla="*/ 355600 h 444500"/>
                <a:gd name="connsiteX18" fmla="*/ 393700 w 1056922"/>
                <a:gd name="connsiteY18" fmla="*/ 431800 h 444500"/>
                <a:gd name="connsiteX19" fmla="*/ 355600 w 1056922"/>
                <a:gd name="connsiteY19" fmla="*/ 444500 h 444500"/>
                <a:gd name="connsiteX20" fmla="*/ 165100 w 1056922"/>
                <a:gd name="connsiteY20" fmla="*/ 431800 h 444500"/>
                <a:gd name="connsiteX21" fmla="*/ 88900 w 1056922"/>
                <a:gd name="connsiteY21" fmla="*/ 381000 h 444500"/>
                <a:gd name="connsiteX22" fmla="*/ 0 w 1056922"/>
                <a:gd name="connsiteY22" fmla="*/ 355600 h 444500"/>
                <a:gd name="connsiteX23" fmla="*/ 76200 w 1056922"/>
                <a:gd name="connsiteY23" fmla="*/ 304800 h 444500"/>
                <a:gd name="connsiteX24" fmla="*/ 152400 w 1056922"/>
                <a:gd name="connsiteY24" fmla="*/ 266700 h 444500"/>
                <a:gd name="connsiteX25" fmla="*/ 177800 w 1056922"/>
                <a:gd name="connsiteY25" fmla="*/ 1651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6922" h="444500">
                  <a:moveTo>
                    <a:pt x="177800" y="165100"/>
                  </a:moveTo>
                  <a:cubicBezTo>
                    <a:pt x="198967" y="143933"/>
                    <a:pt x="188278" y="165735"/>
                    <a:pt x="279400" y="139700"/>
                  </a:cubicBezTo>
                  <a:cubicBezTo>
                    <a:pt x="298389" y="134275"/>
                    <a:pt x="348000" y="124450"/>
                    <a:pt x="368300" y="114300"/>
                  </a:cubicBezTo>
                  <a:cubicBezTo>
                    <a:pt x="381952" y="107474"/>
                    <a:pt x="393700" y="97367"/>
                    <a:pt x="406400" y="88900"/>
                  </a:cubicBezTo>
                  <a:cubicBezTo>
                    <a:pt x="410633" y="76200"/>
                    <a:pt x="409634" y="60266"/>
                    <a:pt x="419100" y="50800"/>
                  </a:cubicBezTo>
                  <a:cubicBezTo>
                    <a:pt x="428566" y="41334"/>
                    <a:pt x="444895" y="43373"/>
                    <a:pt x="457200" y="38100"/>
                  </a:cubicBezTo>
                  <a:cubicBezTo>
                    <a:pt x="567054" y="-8980"/>
                    <a:pt x="456749" y="29784"/>
                    <a:pt x="546100" y="0"/>
                  </a:cubicBezTo>
                  <a:cubicBezTo>
                    <a:pt x="626533" y="4233"/>
                    <a:pt x="708419" y="-3096"/>
                    <a:pt x="787400" y="12700"/>
                  </a:cubicBezTo>
                  <a:cubicBezTo>
                    <a:pt x="800527" y="15325"/>
                    <a:pt x="790634" y="41334"/>
                    <a:pt x="800100" y="50800"/>
                  </a:cubicBezTo>
                  <a:cubicBezTo>
                    <a:pt x="809566" y="60266"/>
                    <a:pt x="824887" y="62099"/>
                    <a:pt x="838200" y="63500"/>
                  </a:cubicBezTo>
                  <a:cubicBezTo>
                    <a:pt x="905693" y="70604"/>
                    <a:pt x="973667" y="71967"/>
                    <a:pt x="1041400" y="76200"/>
                  </a:cubicBezTo>
                  <a:cubicBezTo>
                    <a:pt x="1055158" y="117475"/>
                    <a:pt x="1073150" y="146050"/>
                    <a:pt x="1028700" y="190500"/>
                  </a:cubicBezTo>
                  <a:cubicBezTo>
                    <a:pt x="1009768" y="209432"/>
                    <a:pt x="976447" y="203926"/>
                    <a:pt x="952500" y="215900"/>
                  </a:cubicBezTo>
                  <a:cubicBezTo>
                    <a:pt x="935567" y="224367"/>
                    <a:pt x="919101" y="233842"/>
                    <a:pt x="901700" y="241300"/>
                  </a:cubicBezTo>
                  <a:cubicBezTo>
                    <a:pt x="806612" y="282052"/>
                    <a:pt x="657896" y="263350"/>
                    <a:pt x="584200" y="266700"/>
                  </a:cubicBezTo>
                  <a:cubicBezTo>
                    <a:pt x="567267" y="275167"/>
                    <a:pt x="548806" y="281096"/>
                    <a:pt x="533400" y="292100"/>
                  </a:cubicBezTo>
                  <a:cubicBezTo>
                    <a:pt x="518785" y="302539"/>
                    <a:pt x="509098" y="318702"/>
                    <a:pt x="495300" y="330200"/>
                  </a:cubicBezTo>
                  <a:cubicBezTo>
                    <a:pt x="483574" y="339971"/>
                    <a:pt x="469900" y="347133"/>
                    <a:pt x="457200" y="355600"/>
                  </a:cubicBezTo>
                  <a:cubicBezTo>
                    <a:pt x="438458" y="383713"/>
                    <a:pt x="423036" y="412243"/>
                    <a:pt x="393700" y="431800"/>
                  </a:cubicBezTo>
                  <a:cubicBezTo>
                    <a:pt x="382561" y="439226"/>
                    <a:pt x="368300" y="440267"/>
                    <a:pt x="355600" y="444500"/>
                  </a:cubicBezTo>
                  <a:cubicBezTo>
                    <a:pt x="292100" y="440267"/>
                    <a:pt x="227010" y="446541"/>
                    <a:pt x="165100" y="431800"/>
                  </a:cubicBezTo>
                  <a:cubicBezTo>
                    <a:pt x="135403" y="424729"/>
                    <a:pt x="118516" y="388404"/>
                    <a:pt x="88900" y="381000"/>
                  </a:cubicBezTo>
                  <a:cubicBezTo>
                    <a:pt x="25113" y="365053"/>
                    <a:pt x="54659" y="373820"/>
                    <a:pt x="0" y="355600"/>
                  </a:cubicBezTo>
                  <a:cubicBezTo>
                    <a:pt x="25400" y="338667"/>
                    <a:pt x="47240" y="314453"/>
                    <a:pt x="76200" y="304800"/>
                  </a:cubicBezTo>
                  <a:cubicBezTo>
                    <a:pt x="128780" y="287273"/>
                    <a:pt x="103161" y="299526"/>
                    <a:pt x="152400" y="266700"/>
                  </a:cubicBezTo>
                  <a:cubicBezTo>
                    <a:pt x="183155" y="205190"/>
                    <a:pt x="156633" y="186267"/>
                    <a:pt x="177800" y="165100"/>
                  </a:cubicBezTo>
                  <a:close/>
                </a:path>
              </a:pathLst>
            </a:custGeom>
            <a:solidFill>
              <a:srgbClr val="E46C0A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157350" y="5816600"/>
              <a:ext cx="313950" cy="1143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9936" y="5143500"/>
              <a:ext cx="760988" cy="858432"/>
            </a:xfrm>
            <a:prstGeom prst="rect">
              <a:avLst/>
            </a:prstGeom>
          </p:spPr>
        </p:pic>
        <p:sp>
          <p:nvSpPr>
            <p:cNvPr id="89" name="Freeform 88"/>
            <p:cNvSpPr/>
            <p:nvPr/>
          </p:nvSpPr>
          <p:spPr>
            <a:xfrm rot="20922316">
              <a:off x="2806624" y="5600700"/>
              <a:ext cx="764684" cy="711200"/>
            </a:xfrm>
            <a:custGeom>
              <a:avLst/>
              <a:gdLst>
                <a:gd name="connsiteX0" fmla="*/ 355600 w 650307"/>
                <a:gd name="connsiteY0" fmla="*/ 228600 h 571500"/>
                <a:gd name="connsiteX1" fmla="*/ 279400 w 650307"/>
                <a:gd name="connsiteY1" fmla="*/ 215900 h 571500"/>
                <a:gd name="connsiteX2" fmla="*/ 165100 w 650307"/>
                <a:gd name="connsiteY2" fmla="*/ 254000 h 571500"/>
                <a:gd name="connsiteX3" fmla="*/ 76200 w 650307"/>
                <a:gd name="connsiteY3" fmla="*/ 266700 h 571500"/>
                <a:gd name="connsiteX4" fmla="*/ 0 w 650307"/>
                <a:gd name="connsiteY4" fmla="*/ 254000 h 571500"/>
                <a:gd name="connsiteX5" fmla="*/ 76200 w 650307"/>
                <a:gd name="connsiteY5" fmla="*/ 279400 h 571500"/>
                <a:gd name="connsiteX6" fmla="*/ 114300 w 650307"/>
                <a:gd name="connsiteY6" fmla="*/ 304800 h 571500"/>
                <a:gd name="connsiteX7" fmla="*/ 139700 w 650307"/>
                <a:gd name="connsiteY7" fmla="*/ 342900 h 571500"/>
                <a:gd name="connsiteX8" fmla="*/ 177800 w 650307"/>
                <a:gd name="connsiteY8" fmla="*/ 368300 h 571500"/>
                <a:gd name="connsiteX9" fmla="*/ 165100 w 650307"/>
                <a:gd name="connsiteY9" fmla="*/ 419100 h 571500"/>
                <a:gd name="connsiteX10" fmla="*/ 88900 w 650307"/>
                <a:gd name="connsiteY10" fmla="*/ 469900 h 571500"/>
                <a:gd name="connsiteX11" fmla="*/ 63500 w 650307"/>
                <a:gd name="connsiteY11" fmla="*/ 508000 h 571500"/>
                <a:gd name="connsiteX12" fmla="*/ 203200 w 650307"/>
                <a:gd name="connsiteY12" fmla="*/ 431800 h 571500"/>
                <a:gd name="connsiteX13" fmla="*/ 279400 w 650307"/>
                <a:gd name="connsiteY13" fmla="*/ 406400 h 571500"/>
                <a:gd name="connsiteX14" fmla="*/ 330200 w 650307"/>
                <a:gd name="connsiteY14" fmla="*/ 419100 h 571500"/>
                <a:gd name="connsiteX15" fmla="*/ 381000 w 650307"/>
                <a:gd name="connsiteY15" fmla="*/ 495300 h 571500"/>
                <a:gd name="connsiteX16" fmla="*/ 419100 w 650307"/>
                <a:gd name="connsiteY16" fmla="*/ 533400 h 571500"/>
                <a:gd name="connsiteX17" fmla="*/ 431800 w 650307"/>
                <a:gd name="connsiteY17" fmla="*/ 571500 h 571500"/>
                <a:gd name="connsiteX18" fmla="*/ 457200 w 650307"/>
                <a:gd name="connsiteY18" fmla="*/ 533400 h 571500"/>
                <a:gd name="connsiteX19" fmla="*/ 469900 w 650307"/>
                <a:gd name="connsiteY19" fmla="*/ 431800 h 571500"/>
                <a:gd name="connsiteX20" fmla="*/ 533400 w 650307"/>
                <a:gd name="connsiteY20" fmla="*/ 355600 h 571500"/>
                <a:gd name="connsiteX21" fmla="*/ 571500 w 650307"/>
                <a:gd name="connsiteY21" fmla="*/ 279400 h 571500"/>
                <a:gd name="connsiteX22" fmla="*/ 609600 w 650307"/>
                <a:gd name="connsiteY22" fmla="*/ 266700 h 571500"/>
                <a:gd name="connsiteX23" fmla="*/ 482600 w 650307"/>
                <a:gd name="connsiteY23" fmla="*/ 215900 h 571500"/>
                <a:gd name="connsiteX24" fmla="*/ 444500 w 650307"/>
                <a:gd name="connsiteY24" fmla="*/ 190500 h 571500"/>
                <a:gd name="connsiteX25" fmla="*/ 393700 w 650307"/>
                <a:gd name="connsiteY25" fmla="*/ 63500 h 571500"/>
                <a:gd name="connsiteX26" fmla="*/ 368300 w 650307"/>
                <a:gd name="connsiteY26" fmla="*/ 25400 h 571500"/>
                <a:gd name="connsiteX27" fmla="*/ 330200 w 650307"/>
                <a:gd name="connsiteY27" fmla="*/ 0 h 571500"/>
                <a:gd name="connsiteX28" fmla="*/ 317500 w 650307"/>
                <a:gd name="connsiteY28" fmla="*/ 114300 h 571500"/>
                <a:gd name="connsiteX29" fmla="*/ 279400 w 650307"/>
                <a:gd name="connsiteY29" fmla="*/ 2159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0307" h="571500">
                  <a:moveTo>
                    <a:pt x="355600" y="228600"/>
                  </a:moveTo>
                  <a:cubicBezTo>
                    <a:pt x="330200" y="224367"/>
                    <a:pt x="305150" y="215900"/>
                    <a:pt x="279400" y="215900"/>
                  </a:cubicBezTo>
                  <a:cubicBezTo>
                    <a:pt x="190904" y="215900"/>
                    <a:pt x="240848" y="233342"/>
                    <a:pt x="165100" y="254000"/>
                  </a:cubicBezTo>
                  <a:cubicBezTo>
                    <a:pt x="136221" y="261876"/>
                    <a:pt x="105833" y="262467"/>
                    <a:pt x="76200" y="266700"/>
                  </a:cubicBezTo>
                  <a:cubicBezTo>
                    <a:pt x="50800" y="262467"/>
                    <a:pt x="0" y="228250"/>
                    <a:pt x="0" y="254000"/>
                  </a:cubicBezTo>
                  <a:cubicBezTo>
                    <a:pt x="0" y="280774"/>
                    <a:pt x="53923" y="264548"/>
                    <a:pt x="76200" y="279400"/>
                  </a:cubicBezTo>
                  <a:lnTo>
                    <a:pt x="114300" y="304800"/>
                  </a:lnTo>
                  <a:cubicBezTo>
                    <a:pt x="122767" y="317500"/>
                    <a:pt x="128907" y="332107"/>
                    <a:pt x="139700" y="342900"/>
                  </a:cubicBezTo>
                  <a:cubicBezTo>
                    <a:pt x="150493" y="353693"/>
                    <a:pt x="172973" y="353820"/>
                    <a:pt x="177800" y="368300"/>
                  </a:cubicBezTo>
                  <a:cubicBezTo>
                    <a:pt x="183320" y="384859"/>
                    <a:pt x="176594" y="405964"/>
                    <a:pt x="165100" y="419100"/>
                  </a:cubicBezTo>
                  <a:cubicBezTo>
                    <a:pt x="144998" y="442074"/>
                    <a:pt x="88900" y="469900"/>
                    <a:pt x="88900" y="469900"/>
                  </a:cubicBezTo>
                  <a:cubicBezTo>
                    <a:pt x="80433" y="482600"/>
                    <a:pt x="48444" y="510509"/>
                    <a:pt x="63500" y="508000"/>
                  </a:cubicBezTo>
                  <a:cubicBezTo>
                    <a:pt x="178584" y="488819"/>
                    <a:pt x="133663" y="462705"/>
                    <a:pt x="203200" y="431800"/>
                  </a:cubicBezTo>
                  <a:cubicBezTo>
                    <a:pt x="227666" y="420926"/>
                    <a:pt x="279400" y="406400"/>
                    <a:pt x="279400" y="406400"/>
                  </a:cubicBezTo>
                  <a:cubicBezTo>
                    <a:pt x="296333" y="410633"/>
                    <a:pt x="317064" y="407606"/>
                    <a:pt x="330200" y="419100"/>
                  </a:cubicBezTo>
                  <a:cubicBezTo>
                    <a:pt x="353174" y="439202"/>
                    <a:pt x="359414" y="473714"/>
                    <a:pt x="381000" y="495300"/>
                  </a:cubicBezTo>
                  <a:lnTo>
                    <a:pt x="419100" y="533400"/>
                  </a:lnTo>
                  <a:cubicBezTo>
                    <a:pt x="423333" y="546100"/>
                    <a:pt x="418413" y="571500"/>
                    <a:pt x="431800" y="571500"/>
                  </a:cubicBezTo>
                  <a:cubicBezTo>
                    <a:pt x="447064" y="571500"/>
                    <a:pt x="453184" y="548126"/>
                    <a:pt x="457200" y="533400"/>
                  </a:cubicBezTo>
                  <a:cubicBezTo>
                    <a:pt x="466180" y="500472"/>
                    <a:pt x="460920" y="464728"/>
                    <a:pt x="469900" y="431800"/>
                  </a:cubicBezTo>
                  <a:cubicBezTo>
                    <a:pt x="476531" y="407488"/>
                    <a:pt x="518316" y="370684"/>
                    <a:pt x="533400" y="355600"/>
                  </a:cubicBezTo>
                  <a:cubicBezTo>
                    <a:pt x="541766" y="330501"/>
                    <a:pt x="549119" y="297305"/>
                    <a:pt x="571500" y="279400"/>
                  </a:cubicBezTo>
                  <a:cubicBezTo>
                    <a:pt x="581953" y="271037"/>
                    <a:pt x="596900" y="270933"/>
                    <a:pt x="609600" y="266700"/>
                  </a:cubicBezTo>
                  <a:cubicBezTo>
                    <a:pt x="692275" y="184025"/>
                    <a:pt x="648566" y="247019"/>
                    <a:pt x="482600" y="215900"/>
                  </a:cubicBezTo>
                  <a:cubicBezTo>
                    <a:pt x="467598" y="213087"/>
                    <a:pt x="457200" y="198967"/>
                    <a:pt x="444500" y="190500"/>
                  </a:cubicBezTo>
                  <a:cubicBezTo>
                    <a:pt x="423684" y="128052"/>
                    <a:pt x="423599" y="115823"/>
                    <a:pt x="393700" y="63500"/>
                  </a:cubicBezTo>
                  <a:cubicBezTo>
                    <a:pt x="386127" y="50248"/>
                    <a:pt x="379093" y="36193"/>
                    <a:pt x="368300" y="25400"/>
                  </a:cubicBezTo>
                  <a:cubicBezTo>
                    <a:pt x="357507" y="14607"/>
                    <a:pt x="342900" y="8467"/>
                    <a:pt x="330200" y="0"/>
                  </a:cubicBezTo>
                  <a:cubicBezTo>
                    <a:pt x="325967" y="38100"/>
                    <a:pt x="325018" y="76710"/>
                    <a:pt x="317500" y="114300"/>
                  </a:cubicBezTo>
                  <a:cubicBezTo>
                    <a:pt x="308036" y="161622"/>
                    <a:pt x="297381" y="179937"/>
                    <a:pt x="279400" y="21590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100448" y="5887632"/>
              <a:ext cx="277752" cy="940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0688" y="911269"/>
            <a:ext cx="1406217" cy="1240049"/>
            <a:chOff x="1820688" y="911269"/>
            <a:chExt cx="1406217" cy="1240049"/>
          </a:xfrm>
        </p:grpSpPr>
        <p:grpSp>
          <p:nvGrpSpPr>
            <p:cNvPr id="64" name="Group 63"/>
            <p:cNvGrpSpPr/>
            <p:nvPr/>
          </p:nvGrpSpPr>
          <p:grpSpPr>
            <a:xfrm>
              <a:off x="2135938" y="1439926"/>
              <a:ext cx="635301" cy="711392"/>
              <a:chOff x="1241922" y="1792697"/>
              <a:chExt cx="1400664" cy="136319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241922" y="1792697"/>
                <a:ext cx="1400664" cy="136319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746160" y="2456848"/>
                <a:ext cx="466889" cy="47952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820688" y="911269"/>
              <a:ext cx="1406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Stem cell</a:t>
              </a:r>
              <a:endParaRPr lang="en-US" sz="2400" b="1" i="1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4541" y="2168262"/>
            <a:ext cx="2657411" cy="1700794"/>
            <a:chOff x="1144541" y="2168262"/>
            <a:chExt cx="2657411" cy="1700794"/>
          </a:xfrm>
        </p:grpSpPr>
        <p:grpSp>
          <p:nvGrpSpPr>
            <p:cNvPr id="97" name="Group 96"/>
            <p:cNvGrpSpPr/>
            <p:nvPr/>
          </p:nvGrpSpPr>
          <p:grpSpPr>
            <a:xfrm>
              <a:off x="1144541" y="3114651"/>
              <a:ext cx="2322675" cy="754405"/>
              <a:chOff x="1144541" y="2962641"/>
              <a:chExt cx="2322675" cy="75440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4541" y="2962641"/>
                <a:ext cx="635301" cy="711392"/>
                <a:chOff x="1241922" y="1792697"/>
                <a:chExt cx="1400664" cy="1363197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41922" y="1792697"/>
                  <a:ext cx="1400664" cy="136319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90160" y="2213486"/>
                  <a:ext cx="466888" cy="4795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831915" y="3005654"/>
                <a:ext cx="635301" cy="711392"/>
                <a:chOff x="765922" y="1914377"/>
                <a:chExt cx="1400665" cy="1363197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765922" y="1914377"/>
                  <a:ext cx="1400665" cy="1363197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214161" y="2383840"/>
                  <a:ext cx="466888" cy="4795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" name="TextBox 101"/>
            <p:cNvSpPr txBox="1"/>
            <p:nvPr/>
          </p:nvSpPr>
          <p:spPr>
            <a:xfrm>
              <a:off x="1554074" y="2764570"/>
              <a:ext cx="2247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Progenitors</a:t>
              </a:r>
              <a:endParaRPr lang="en-US" sz="2400" b="1" i="1" dirty="0">
                <a:latin typeface="+mj-l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686936" y="2168262"/>
              <a:ext cx="288074" cy="66810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753628" y="2177548"/>
              <a:ext cx="401447" cy="66810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37804" y="3908279"/>
            <a:ext cx="4240596" cy="1313653"/>
            <a:chOff x="737804" y="3908279"/>
            <a:chExt cx="4240596" cy="131365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284733" y="3933679"/>
              <a:ext cx="169783" cy="79001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768415" y="3949700"/>
              <a:ext cx="241917" cy="74859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1048982" y="3933679"/>
              <a:ext cx="241917" cy="74859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547032" y="3908279"/>
              <a:ext cx="169783" cy="79001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37804" y="4760267"/>
              <a:ext cx="4240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Terminal Differentiation</a:t>
              </a:r>
              <a:endParaRPr lang="en-US" sz="2400" b="1" i="1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43685" y="911269"/>
            <a:ext cx="2247878" cy="1240049"/>
            <a:chOff x="5843685" y="911269"/>
            <a:chExt cx="2247878" cy="1240049"/>
          </a:xfrm>
        </p:grpSpPr>
        <p:grpSp>
          <p:nvGrpSpPr>
            <p:cNvPr id="61" name="Group 60"/>
            <p:cNvGrpSpPr/>
            <p:nvPr/>
          </p:nvGrpSpPr>
          <p:grpSpPr>
            <a:xfrm>
              <a:off x="6243423" y="1439926"/>
              <a:ext cx="635301" cy="711392"/>
              <a:chOff x="3428106" y="1959483"/>
              <a:chExt cx="635301" cy="71139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428106" y="1959483"/>
                <a:ext cx="635301" cy="711392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CC"/>
                  </a:gs>
                  <a:gs pos="100000">
                    <a:srgbClr val="E2E41A"/>
                  </a:gs>
                  <a:gs pos="50000">
                    <a:srgbClr val="CCFFCC"/>
                  </a:gs>
                </a:gsLst>
                <a:lin ang="5580000" scaled="0"/>
                <a:tileRect/>
              </a:gradFill>
              <a:ln>
                <a:solidFill>
                  <a:srgbClr val="C3E432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599907" y="2219700"/>
                <a:ext cx="192716" cy="19793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843685" y="911269"/>
              <a:ext cx="2247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Cancer cell</a:t>
              </a:r>
              <a:endParaRPr lang="en-US" sz="2400" b="1" i="1" dirty="0">
                <a:latin typeface="+mj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98226" y="4760267"/>
            <a:ext cx="424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De-differentiation</a:t>
            </a:r>
            <a:endParaRPr lang="en-US" sz="2400" b="1" i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83123" y="1356753"/>
            <a:ext cx="2428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‘Immortal’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Not specialized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High replication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Invasive</a:t>
            </a:r>
            <a:endParaRPr lang="en-US" sz="2400" dirty="0" smtClean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00448" y="1356753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‘Immortal’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Not specialized</a:t>
            </a:r>
          </a:p>
        </p:txBody>
      </p:sp>
    </p:spTree>
    <p:extLst>
      <p:ext uri="{BB962C8B-B14F-4D97-AF65-F5344CB8AC3E}">
        <p14:creationId xmlns:p14="http://schemas.microsoft.com/office/powerpoint/2010/main" val="397638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53" grpId="0"/>
      <p:bldP spid="55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813800" cy="1143000"/>
          </a:xfrm>
        </p:spPr>
        <p:txBody>
          <a:bodyPr/>
          <a:lstStyle/>
          <a:p>
            <a:r>
              <a:rPr lang="en-US" dirty="0" smtClean="0"/>
              <a:t>Cancer Grade – How different cells are from normal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3802" y="5302964"/>
            <a:ext cx="8944602" cy="59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800" dirty="0" smtClean="0"/>
              <a:t>As tumor cells de-differentiate they </a:t>
            </a:r>
            <a:r>
              <a:rPr lang="en-US" sz="2800" dirty="0" smtClean="0"/>
              <a:t>are more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800" dirty="0" smtClean="0"/>
              <a:t>likely to become </a:t>
            </a:r>
            <a:r>
              <a:rPr lang="en-US" sz="2800" dirty="0" smtClean="0"/>
              <a:t>invasive</a:t>
            </a:r>
            <a:endParaRPr lang="en-US" sz="2800" dirty="0"/>
          </a:p>
        </p:txBody>
      </p:sp>
      <p:pic>
        <p:nvPicPr>
          <p:cNvPr id="11" name="Picture 5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" y="1697037"/>
            <a:ext cx="9125384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57200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Grade 0 </a:t>
            </a:r>
          </a:p>
          <a:p>
            <a:r>
              <a:rPr lang="en-US" dirty="0" smtClean="0">
                <a:latin typeface="+mj-lt"/>
              </a:rPr>
              <a:t>Norma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162" y="4298134"/>
            <a:ext cx="189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Grade 1</a:t>
            </a:r>
          </a:p>
          <a:p>
            <a:r>
              <a:rPr lang="en-US" dirty="0" err="1" smtClean="0">
                <a:latin typeface="+mj-lt"/>
              </a:rPr>
              <a:t>Hyperproliferates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Look normal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5724" y="4285434"/>
            <a:ext cx="189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Grade 2</a:t>
            </a:r>
          </a:p>
          <a:p>
            <a:r>
              <a:rPr lang="en-US" dirty="0" err="1" smtClean="0">
                <a:latin typeface="+mj-lt"/>
              </a:rPr>
              <a:t>Hyperproliferates</a:t>
            </a:r>
            <a:r>
              <a:rPr lang="en-US" dirty="0" smtClean="0">
                <a:latin typeface="+mj-lt"/>
              </a:rPr>
              <a:t>:</a:t>
            </a:r>
          </a:p>
          <a:p>
            <a:r>
              <a:rPr lang="en-US" dirty="0" smtClean="0">
                <a:latin typeface="+mj-lt"/>
              </a:rPr>
              <a:t>Look </a:t>
            </a:r>
            <a:r>
              <a:rPr lang="en-US" u="sng" dirty="0" smtClean="0">
                <a:latin typeface="+mj-lt"/>
              </a:rPr>
              <a:t>ab</a:t>
            </a:r>
            <a:r>
              <a:rPr lang="en-US" dirty="0" smtClean="0">
                <a:latin typeface="+mj-lt"/>
              </a:rPr>
              <a:t>normal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5643" y="4285434"/>
            <a:ext cx="189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Grade 3</a:t>
            </a:r>
          </a:p>
          <a:p>
            <a:r>
              <a:rPr lang="en-US" dirty="0" err="1" smtClean="0">
                <a:latin typeface="+mj-lt"/>
              </a:rPr>
              <a:t>Hyperproliferates</a:t>
            </a:r>
            <a:r>
              <a:rPr lang="en-US" dirty="0" smtClean="0">
                <a:latin typeface="+mj-lt"/>
              </a:rPr>
              <a:t>:</a:t>
            </a:r>
          </a:p>
          <a:p>
            <a:r>
              <a:rPr lang="en-US" dirty="0" smtClean="0">
                <a:latin typeface="+mj-lt"/>
              </a:rPr>
              <a:t>De-differentiated</a:t>
            </a:r>
            <a:endParaRPr lang="en-US" dirty="0">
              <a:latin typeface="+mj-lt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139700" y="4140200"/>
            <a:ext cx="1447800" cy="12700"/>
          </a:xfrm>
          <a:prstGeom prst="curvedConnector3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1929862" y="4140200"/>
            <a:ext cx="1549938" cy="12700"/>
          </a:xfrm>
          <a:prstGeom prst="curvedConnector3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3807324" y="4158435"/>
            <a:ext cx="1549938" cy="12700"/>
          </a:xfrm>
          <a:prstGeom prst="curvedConnector3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5605643" y="4176671"/>
            <a:ext cx="1549938" cy="12700"/>
          </a:xfrm>
          <a:prstGeom prst="curvedConnector3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7502278" y="4125871"/>
            <a:ext cx="402872" cy="25401"/>
          </a:xfrm>
          <a:prstGeom prst="curvedConnector3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8648700" y="4138571"/>
            <a:ext cx="368300" cy="36472"/>
          </a:xfrm>
          <a:prstGeom prst="curvedConnector3">
            <a:avLst>
              <a:gd name="adj1" fmla="val 56897"/>
            </a:avLst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500" y="4138570"/>
            <a:ext cx="1216762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Basement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membrane</a:t>
            </a:r>
            <a:endParaRPr lang="en-US" dirty="0">
              <a:solidFill>
                <a:srgbClr val="0000FF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78700" y="1536700"/>
            <a:ext cx="1765299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2" grpId="0"/>
      <p:bldP spid="1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stage - how much the tumor has spread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34" y="1569535"/>
            <a:ext cx="5380407" cy="39934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48" y="5775590"/>
            <a:ext cx="8686800" cy="515693"/>
          </a:xfrm>
        </p:spPr>
        <p:txBody>
          <a:bodyPr/>
          <a:lstStyle/>
          <a:p>
            <a:r>
              <a:rPr lang="en-US" sz="2800" dirty="0" smtClean="0"/>
              <a:t>Stage describes how far the cells have migrated</a:t>
            </a:r>
          </a:p>
        </p:txBody>
      </p:sp>
    </p:spTree>
    <p:extLst>
      <p:ext uri="{BB962C8B-B14F-4D97-AF65-F5344CB8AC3E}">
        <p14:creationId xmlns:p14="http://schemas.microsoft.com/office/powerpoint/2010/main" val="169018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Stage – How much has the tumor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798799"/>
            <a:ext cx="3771900" cy="3027201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/>
              <a:t>Stage 0 (benign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 smtClean="0"/>
              <a:t>Stage </a:t>
            </a:r>
            <a:r>
              <a:rPr lang="en-US" sz="2800" b="1" dirty="0"/>
              <a:t>I (malignant</a:t>
            </a:r>
            <a:r>
              <a:rPr lang="en-US" sz="2800" b="1" dirty="0" smtClean="0"/>
              <a:t>)</a:t>
            </a:r>
            <a:endParaRPr lang="en-US" sz="28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/>
              <a:t>Stage II (malignant</a:t>
            </a:r>
            <a:r>
              <a:rPr lang="en-US" sz="2800" b="1" dirty="0" smtClean="0"/>
              <a:t>)</a:t>
            </a:r>
            <a:endParaRPr lang="en-US" sz="2800" dirty="0" smtClean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 smtClean="0"/>
              <a:t>Stage </a:t>
            </a:r>
            <a:r>
              <a:rPr lang="en-US" sz="2800" b="1" dirty="0"/>
              <a:t>III (metastatic</a:t>
            </a:r>
            <a:r>
              <a:rPr lang="en-US" sz="2800" b="1" dirty="0" smtClean="0"/>
              <a:t>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800" b="1" dirty="0" smtClean="0"/>
              <a:t>Stage </a:t>
            </a:r>
            <a:r>
              <a:rPr lang="en-US" sz="2800" b="1" dirty="0"/>
              <a:t>IV (metastatic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2300" y="1811338"/>
            <a:ext cx="8432800" cy="4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  <a:spcAft>
                <a:spcPts val="600"/>
              </a:spcAft>
            </a:pPr>
            <a:r>
              <a:rPr lang="en-US" sz="2800" dirty="0" smtClean="0"/>
              <a:t>Remains within basement membrane</a:t>
            </a:r>
          </a:p>
          <a:p>
            <a:pPr algn="r">
              <a:lnSpc>
                <a:spcPct val="140000"/>
              </a:lnSpc>
              <a:spcAft>
                <a:spcPts val="600"/>
              </a:spcAft>
            </a:pPr>
            <a:r>
              <a:rPr lang="en-US" sz="2800" dirty="0" smtClean="0"/>
              <a:t>Small tumor, local invasion </a:t>
            </a:r>
          </a:p>
          <a:p>
            <a:pPr algn="r">
              <a:lnSpc>
                <a:spcPct val="140000"/>
              </a:lnSpc>
              <a:spcAft>
                <a:spcPts val="600"/>
              </a:spcAft>
            </a:pPr>
            <a:r>
              <a:rPr lang="en-US" sz="2800" dirty="0" smtClean="0"/>
              <a:t>Larger tumor, local invasion</a:t>
            </a:r>
          </a:p>
          <a:p>
            <a:pPr algn="r">
              <a:lnSpc>
                <a:spcPct val="140000"/>
              </a:lnSpc>
              <a:spcAft>
                <a:spcPts val="600"/>
              </a:spcAft>
            </a:pPr>
            <a:r>
              <a:rPr lang="en-US" sz="2800" dirty="0" smtClean="0"/>
              <a:t>Large tumor, lymph node invasion</a:t>
            </a:r>
          </a:p>
          <a:p>
            <a:pPr algn="r">
              <a:lnSpc>
                <a:spcPct val="140000"/>
              </a:lnSpc>
              <a:spcAft>
                <a:spcPts val="600"/>
              </a:spcAft>
            </a:pPr>
            <a:r>
              <a:rPr lang="en-US" sz="2800" dirty="0" smtClean="0"/>
              <a:t>Tumor migrates into other organs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40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 </a:t>
            </a:r>
            <a:br>
              <a:rPr lang="en-US" dirty="0" smtClean="0"/>
            </a:br>
            <a:r>
              <a:rPr lang="en-US" dirty="0" smtClean="0"/>
              <a:t>Characterizing skin tumors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51497" y="2057496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 smtClean="0"/>
              <a:t>A</a:t>
            </a:r>
            <a:r>
              <a:rPr lang="en-US" dirty="0" smtClean="0"/>
              <a:t> - </a:t>
            </a:r>
            <a:r>
              <a:rPr lang="en-US" b="1" dirty="0" err="1" smtClean="0"/>
              <a:t>A</a:t>
            </a:r>
            <a:r>
              <a:rPr lang="en-US" dirty="0" err="1" smtClean="0"/>
              <a:t>ssymmetrial</a:t>
            </a:r>
            <a:endParaRPr lang="en-US" dirty="0" smtClean="0"/>
          </a:p>
          <a:p>
            <a:r>
              <a:rPr lang="en-US" sz="3600" b="1" dirty="0" smtClean="0"/>
              <a:t>B</a:t>
            </a:r>
            <a:r>
              <a:rPr lang="en-US" dirty="0" smtClean="0"/>
              <a:t> – </a:t>
            </a:r>
            <a:r>
              <a:rPr lang="en-US" b="1" dirty="0" smtClean="0"/>
              <a:t>B</a:t>
            </a:r>
            <a:r>
              <a:rPr lang="en-US" dirty="0" smtClean="0"/>
              <a:t>orders are irregular</a:t>
            </a:r>
          </a:p>
          <a:p>
            <a:r>
              <a:rPr lang="en-US" sz="3600" b="1" dirty="0" smtClean="0"/>
              <a:t>C</a:t>
            </a:r>
            <a:r>
              <a:rPr lang="en-US" dirty="0" smtClean="0"/>
              <a:t> – </a:t>
            </a:r>
            <a:r>
              <a:rPr lang="en-US" b="1" dirty="0" smtClean="0"/>
              <a:t>C</a:t>
            </a:r>
            <a:r>
              <a:rPr lang="en-US" dirty="0" smtClean="0"/>
              <a:t>olor is inconsistent</a:t>
            </a:r>
          </a:p>
          <a:p>
            <a:r>
              <a:rPr lang="en-US" sz="3600" b="1" dirty="0" smtClean="0"/>
              <a:t>D</a:t>
            </a:r>
            <a:r>
              <a:rPr lang="en-US" dirty="0" smtClean="0"/>
              <a:t> – </a:t>
            </a:r>
            <a:r>
              <a:rPr lang="en-US" b="1" dirty="0" smtClean="0"/>
              <a:t>D</a:t>
            </a:r>
            <a:r>
              <a:rPr lang="en-US" dirty="0" smtClean="0"/>
              <a:t>iameter is more than 6mm</a:t>
            </a:r>
          </a:p>
          <a:p>
            <a:r>
              <a:rPr lang="en-US" sz="3600" b="1" dirty="0" smtClean="0"/>
              <a:t>E</a:t>
            </a:r>
            <a:r>
              <a:rPr lang="en-US" dirty="0" smtClean="0"/>
              <a:t> – </a:t>
            </a:r>
            <a:r>
              <a:rPr lang="en-US" b="1" dirty="0" smtClean="0"/>
              <a:t>T</a:t>
            </a:r>
            <a:r>
              <a:rPr lang="en-US" dirty="0" smtClean="0"/>
              <a:t>umor is evolving in size, shape, color, 			elevation or other trait.</a:t>
            </a: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584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 </a:t>
            </a:r>
            <a:br>
              <a:rPr lang="en-US" dirty="0" smtClean="0"/>
            </a:br>
            <a:r>
              <a:rPr lang="en-US" dirty="0" smtClean="0"/>
              <a:t>Characterizing skin tumors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51497" y="1440730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/>
              <a:t>Take a look at these pictures of skin tumors. Categorize each as benign or malignant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292" y="2728073"/>
            <a:ext cx="1263374" cy="122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216" y="2735554"/>
            <a:ext cx="1270000" cy="1231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998" y="4531027"/>
            <a:ext cx="1273663" cy="1226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800" y="2790324"/>
            <a:ext cx="1209393" cy="1176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225" y="4633842"/>
            <a:ext cx="1155105" cy="1123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8799" y="4601853"/>
            <a:ext cx="1209393" cy="1152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930" y="4670119"/>
            <a:ext cx="1171285" cy="1116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5292" y="4605581"/>
            <a:ext cx="1270000" cy="1210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4765" y="2735554"/>
            <a:ext cx="1265583" cy="1206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82" y="2735554"/>
            <a:ext cx="1265583" cy="1206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815" y="3942076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B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2096" y="3942076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C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4377" y="3942076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D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6659" y="3942076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E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014" y="5725389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F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9815" y="5725389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G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2096" y="5725389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H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4377" y="5725389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I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6659" y="5725389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J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7534" y="3942076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A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4.1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759853"/>
            <a:ext cx="873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What is cancer?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96943" y="2544416"/>
            <a:ext cx="5909647" cy="3595757"/>
            <a:chOff x="1496943" y="2544416"/>
            <a:chExt cx="5909647" cy="35957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6943" y="2544416"/>
              <a:ext cx="5909647" cy="3408017"/>
            </a:xfrm>
            <a:prstGeom prst="rect">
              <a:avLst/>
            </a:prstGeom>
          </p:spPr>
        </p:pic>
        <p:sp>
          <p:nvSpPr>
            <p:cNvPr id="4" name="Snip Same Side Corner Rectangle 3"/>
            <p:cNvSpPr/>
            <p:nvPr/>
          </p:nvSpPr>
          <p:spPr>
            <a:xfrm>
              <a:off x="1579217" y="5576956"/>
              <a:ext cx="5068957" cy="563217"/>
            </a:xfrm>
            <a:prstGeom prst="snip2Same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21100" y="-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126253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 –</a:t>
            </a:r>
            <a:br>
              <a:rPr lang="en-US" dirty="0" smtClean="0"/>
            </a:br>
            <a:r>
              <a:rPr lang="en-US" dirty="0" smtClean="0"/>
              <a:t>Characterizing skin tumors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74082" y="-1052647"/>
            <a:ext cx="1453845" cy="7122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73145" y="1230904"/>
            <a:ext cx="1557957" cy="7056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408" y="237271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350" y="4389620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Malignant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13633" y="1432491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E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0651" y="1432491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B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6235" y="1432491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G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6943" y="1432491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C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72602" y="1432491"/>
            <a:ext cx="52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ea typeface="ヒラギノ明朝 ProN W3" charset="0"/>
                <a:cs typeface="ヒラギノ明朝 ProN W3" charset="0"/>
                <a:sym typeface="Times New Roman" charset="0"/>
              </a:rPr>
              <a:t>I</a:t>
            </a:r>
            <a:endParaRPr lang="en-US" sz="2800" dirty="0"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1771" y="5591195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397641" y="559119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802830" y="5591195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193438" y="5591195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40488" y="5591195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7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 –</a:t>
            </a:r>
            <a:br>
              <a:rPr lang="en-US" dirty="0" smtClean="0"/>
            </a:br>
            <a:r>
              <a:rPr lang="en-US" dirty="0" smtClean="0"/>
              <a:t>Characterizing skin tumors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164" y="1784630"/>
            <a:ext cx="8432801" cy="4053145"/>
            <a:chOff x="254000" y="2307850"/>
            <a:chExt cx="8432801" cy="40531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398415" y="-164089"/>
              <a:ext cx="1453845" cy="712292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373145" y="1640552"/>
              <a:ext cx="1557957" cy="70560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4000" y="3235739"/>
              <a:ext cx="9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Benign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" y="4978403"/>
              <a:ext cx="118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Malignant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1398" y="4135119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A</a:t>
              </a:r>
              <a:r>
                <a:rPr lang="en-US" dirty="0" err="1" smtClean="0"/>
                <a:t>ssymmetry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7172" y="4135119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r>
                <a:rPr lang="en-US" dirty="0" smtClean="0"/>
                <a:t>order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1659" y="4135119"/>
              <a:ext cx="736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dirty="0" smtClean="0"/>
                <a:t>olor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2581" y="4135119"/>
              <a:ext cx="112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r>
                <a:rPr lang="en-US" dirty="0" smtClean="0"/>
                <a:t>iameter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9763" y="4135119"/>
              <a:ext cx="105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dirty="0" smtClean="0"/>
                <a:t>volving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4603" y="2307850"/>
              <a:ext cx="52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 smtClean="0">
                  <a:ea typeface="ヒラギノ明朝 ProN W3" charset="0"/>
                  <a:cs typeface="ヒラギノ明朝 ProN W3" charset="0"/>
                  <a:sym typeface="Times New Roman" charset="0"/>
                </a:rPr>
                <a:t>E</a:t>
              </a:r>
              <a:endParaRPr lang="en-US" sz="2800" dirty="0"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71621" y="2307850"/>
              <a:ext cx="52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 smtClean="0">
                  <a:ea typeface="ヒラギノ明朝 ProN W3" charset="0"/>
                  <a:cs typeface="ヒラギノ明朝 ProN W3" charset="0"/>
                  <a:sym typeface="Times New Roman" charset="0"/>
                </a:rPr>
                <a:t>B</a:t>
              </a:r>
              <a:endParaRPr lang="en-US" sz="2800" dirty="0"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7205" y="2307850"/>
              <a:ext cx="52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 smtClean="0">
                  <a:ea typeface="ヒラギノ明朝 ProN W3" charset="0"/>
                  <a:cs typeface="ヒラギノ明朝 ProN W3" charset="0"/>
                  <a:sym typeface="Times New Roman" charset="0"/>
                </a:rPr>
                <a:t>G</a:t>
              </a:r>
              <a:endParaRPr lang="en-US" sz="2800" dirty="0"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37913" y="2307850"/>
              <a:ext cx="52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 smtClean="0">
                  <a:ea typeface="ヒラギノ明朝 ProN W3" charset="0"/>
                  <a:cs typeface="ヒラギノ明朝 ProN W3" charset="0"/>
                  <a:sym typeface="Times New Roman" charset="0"/>
                </a:rPr>
                <a:t>C</a:t>
              </a:r>
              <a:endParaRPr lang="en-US" sz="2800" dirty="0"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3572" y="2307850"/>
              <a:ext cx="52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 smtClean="0">
                  <a:ea typeface="ヒラギノ明朝 ProN W3" charset="0"/>
                  <a:cs typeface="ヒラギノ明朝 ProN W3" charset="0"/>
                  <a:sym typeface="Times New Roman" charset="0"/>
                </a:rPr>
                <a:t>I</a:t>
              </a:r>
              <a:endParaRPr lang="en-US" sz="2800" dirty="0"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5071" y="5837775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0941" y="583777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J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6130" y="5837775"/>
              <a:ext cx="443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6738" y="5837775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63788" y="5837775"/>
              <a:ext cx="443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1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40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What about these?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4073" y="2015097"/>
            <a:ext cx="8215839" cy="3459682"/>
            <a:chOff x="584073" y="2015097"/>
            <a:chExt cx="8215839" cy="3459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379" y="2020953"/>
              <a:ext cx="1991030" cy="16828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991" y="2015097"/>
              <a:ext cx="1991028" cy="16828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5416" y="2015097"/>
              <a:ext cx="1997957" cy="16887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073" y="2020953"/>
              <a:ext cx="1991030" cy="16828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6991" y="3748024"/>
              <a:ext cx="2042921" cy="17267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073" y="3748024"/>
              <a:ext cx="2012091" cy="17006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51379" y="3748024"/>
              <a:ext cx="2012091" cy="17006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5416" y="3772682"/>
              <a:ext cx="2012091" cy="170069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331606" y="1300933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309865" y="5669847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8140" y="5594385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93004" y="1417834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4073" y="202095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51379" y="201509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05416" y="202095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3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55623" y="201509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4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5793" y="37735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5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63099" y="376773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6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17136" y="3773588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67343" y="376773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8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19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40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Tumor grades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58445" b="55659"/>
          <a:stretch/>
        </p:blipFill>
        <p:spPr bwMode="auto">
          <a:xfrm>
            <a:off x="1072662" y="947668"/>
            <a:ext cx="2563624" cy="2518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072662" y="3466540"/>
            <a:ext cx="2563623" cy="2573189"/>
            <a:chOff x="457200" y="3484675"/>
            <a:chExt cx="2563623" cy="2573189"/>
          </a:xfrm>
        </p:grpSpPr>
        <p:pic>
          <p:nvPicPr>
            <p:cNvPr id="19" name="Picture 1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3" t="4197" b="56600"/>
            <a:stretch/>
          </p:blipFill>
          <p:spPr bwMode="auto">
            <a:xfrm>
              <a:off x="457200" y="3672473"/>
              <a:ext cx="2563623" cy="2385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66583" y="3484675"/>
              <a:ext cx="357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1824" y="947668"/>
            <a:ext cx="2897710" cy="2518872"/>
            <a:chOff x="3020824" y="947668"/>
            <a:chExt cx="2897710" cy="2518872"/>
          </a:xfrm>
        </p:grpSpPr>
        <p:pic>
          <p:nvPicPr>
            <p:cNvPr id="17" name="Picture 16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7" t="56238" r="53063" b="4176"/>
            <a:stretch/>
          </p:blipFill>
          <p:spPr bwMode="auto">
            <a:xfrm>
              <a:off x="3020824" y="947668"/>
              <a:ext cx="2897710" cy="2518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109608" y="966007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83740" y="3500015"/>
            <a:ext cx="2585794" cy="2505519"/>
            <a:chOff x="3109608" y="3552345"/>
            <a:chExt cx="2585794" cy="2505519"/>
          </a:xfrm>
        </p:grpSpPr>
        <p:pic>
          <p:nvPicPr>
            <p:cNvPr id="23" name="Picture 2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45" t="56238" r="606" b="4559"/>
            <a:stretch/>
          </p:blipFill>
          <p:spPr bwMode="auto">
            <a:xfrm>
              <a:off x="3109608" y="3552345"/>
              <a:ext cx="2585794" cy="2505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253639" y="3570480"/>
              <a:ext cx="347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C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2662" y="9967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Grade 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36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40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up: High grade or High stage?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62385" y="4798105"/>
            <a:ext cx="2092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n-lt"/>
              </a:rPr>
              <a:t>Breast tissue</a:t>
            </a:r>
            <a:endParaRPr lang="en-US" sz="2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9" y="1525310"/>
            <a:ext cx="4220587" cy="3246229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83" y="1525311"/>
            <a:ext cx="4220587" cy="32462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77797" y="4798105"/>
            <a:ext cx="2419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n-lt"/>
              </a:rPr>
              <a:t>Prostate tissue</a:t>
            </a:r>
            <a:endParaRPr lang="en-US" sz="28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651" y="5470746"/>
            <a:ext cx="888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extent of spread is threatening to health, but the more similar cells are to the original, the easier they are to treat.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946802" y="2267303"/>
            <a:ext cx="7214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Watch Ted talk that describes how diet can starve cancer of its blood supply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9275"/>
          </a:xfrm>
        </p:spPr>
        <p:txBody>
          <a:bodyPr/>
          <a:lstStyle/>
          <a:p>
            <a:r>
              <a:rPr lang="en-US" sz="2800" dirty="0" smtClean="0"/>
              <a:t>What is a tumor? Are all tumors cancers?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Define the terms benign tumor and malignant tumor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does a benign tumor become malignant?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8934" y="5099475"/>
            <a:ext cx="771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A tumor only becomes </a:t>
            </a:r>
            <a:r>
              <a:rPr lang="en-US" sz="2800" b="1" u="sng" dirty="0" smtClean="0">
                <a:latin typeface="+mj-lt"/>
              </a:rPr>
              <a:t>cancer</a:t>
            </a:r>
            <a:r>
              <a:rPr lang="en-US" sz="2800" b="1" dirty="0" smtClean="0">
                <a:latin typeface="+mj-lt"/>
              </a:rPr>
              <a:t> when it is </a:t>
            </a:r>
            <a:r>
              <a:rPr lang="en-US" sz="2800" b="1" u="sng" dirty="0" smtClean="0">
                <a:latin typeface="+mj-lt"/>
              </a:rPr>
              <a:t>malignant</a:t>
            </a:r>
            <a:endParaRPr 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Which of these could be cancerous?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5" y="1705550"/>
            <a:ext cx="3348329" cy="3817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432874"/>
            <a:ext cx="4025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Is this tumor cancerous?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21665" y="5480802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/>
              <a:t>Size does not play a role in whether a tumor is cancerous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4" name="Picture 2" descr="http://1.bp.blogspot.com/-cVSPZwRahN4/T9Lj8tomzYI/AAAAAAAAABU/mvU4TTRRF7A/s1600/Adenom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353" y="1249529"/>
            <a:ext cx="3493044" cy="33709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299" y="4788330"/>
            <a:ext cx="860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This is a tumor of the parotid gland but it is </a:t>
            </a:r>
            <a:r>
              <a:rPr lang="en-US" sz="2800" u="sng" dirty="0" smtClean="0">
                <a:latin typeface="+mn-lt"/>
              </a:rPr>
              <a:t>not</a:t>
            </a:r>
            <a:r>
              <a:rPr lang="en-US" sz="2800" dirty="0" smtClean="0">
                <a:latin typeface="+mn-lt"/>
              </a:rPr>
              <a:t> cancerous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1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4" grpId="1" build="p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Is this tumor cancerous?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27655" y="5624468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/>
              <a:t>Size does not play a role in whether a tumor is cancerous</a:t>
            </a: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40" y="1464706"/>
            <a:ext cx="3439981" cy="343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2675" y="4904687"/>
            <a:ext cx="523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This tumor of the skin </a:t>
            </a:r>
            <a:r>
              <a:rPr lang="en-US" sz="2800" u="sng" dirty="0" smtClean="0">
                <a:latin typeface="+mn-lt"/>
              </a:rPr>
              <a:t>is</a:t>
            </a:r>
            <a:r>
              <a:rPr lang="en-US" sz="2800" dirty="0" smtClean="0">
                <a:latin typeface="+mn-lt"/>
              </a:rPr>
              <a:t> cancerous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7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09777" y="19570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Three types of tumors</a:t>
            </a:r>
            <a:endParaRPr lang="en-US" dirty="0"/>
          </a:p>
        </p:txBody>
      </p:sp>
      <p:pic>
        <p:nvPicPr>
          <p:cNvPr id="10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779"/>
            <a:ext cx="835025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478733"/>
            <a:ext cx="26105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Benign tumors </a:t>
            </a:r>
          </a:p>
          <a:p>
            <a:r>
              <a:rPr lang="en-US" dirty="0" smtClean="0">
                <a:latin typeface="+mn-lt"/>
              </a:rPr>
              <a:t>Grow, but cannot migrate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0370" y="1120691"/>
            <a:ext cx="2863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Malignant tumors </a:t>
            </a:r>
          </a:p>
          <a:p>
            <a:r>
              <a:rPr lang="en-US" dirty="0" smtClean="0">
                <a:latin typeface="+mn-lt"/>
              </a:rPr>
              <a:t>can invade the </a:t>
            </a:r>
            <a:r>
              <a:rPr lang="en-US" dirty="0" err="1" smtClean="0">
                <a:latin typeface="+mn-lt"/>
              </a:rPr>
              <a:t>stroma</a:t>
            </a:r>
            <a:endParaRPr lang="en-US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28214" y="1973779"/>
            <a:ext cx="1" cy="1421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76128" y="1927831"/>
            <a:ext cx="1472082" cy="13505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32600" y="1913797"/>
            <a:ext cx="916717" cy="10406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4651" y="5477142"/>
            <a:ext cx="88881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‘Cancer’ refers to malignant and metastatic tumors</a:t>
            </a:r>
            <a:endParaRPr lang="en-US" sz="3200" b="1" dirty="0">
              <a:latin typeface="+mn-lt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57200" y="5013068"/>
            <a:ext cx="8229600" cy="0"/>
          </a:xfrm>
          <a:prstGeom prst="line">
            <a:avLst/>
          </a:prstGeom>
          <a:noFill/>
          <a:ln w="88900">
            <a:solidFill>
              <a:schemeClr val="bg1">
                <a:lumMod val="50000"/>
              </a:scheme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28214" y="5077032"/>
            <a:ext cx="70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Time</a:t>
            </a:r>
            <a:endParaRPr lang="en-US" sz="20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7419" y="2216182"/>
            <a:ext cx="1005152" cy="10621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6364" y="836579"/>
            <a:ext cx="2940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Metastatic tumors </a:t>
            </a:r>
          </a:p>
          <a:p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an travel to distant sites </a:t>
            </a:r>
          </a:p>
          <a:p>
            <a:r>
              <a:rPr lang="en-US" dirty="0" smtClean="0">
                <a:latin typeface="+mn-lt"/>
              </a:rPr>
              <a:t>via bloodstream</a:t>
            </a:r>
            <a:endParaRPr 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35300" y="3860800"/>
            <a:ext cx="723922" cy="5207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02692" y="4381500"/>
            <a:ext cx="86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Stroma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7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Metastasis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752" y="1721386"/>
            <a:ext cx="8852548" cy="9793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ability of tumor cells to </a:t>
            </a:r>
            <a:r>
              <a:rPr lang="en-US" b="1" dirty="0" smtClean="0"/>
              <a:t>migrate</a:t>
            </a:r>
            <a:r>
              <a:rPr lang="en-US" dirty="0" smtClean="0"/>
              <a:t> from the primary site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through the blood stream or lymph vessels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and then develop </a:t>
            </a:r>
            <a:r>
              <a:rPr lang="en-US" b="1" dirty="0" smtClean="0"/>
              <a:t>secondary tumors </a:t>
            </a:r>
            <a:r>
              <a:rPr lang="en-US" dirty="0" smtClean="0"/>
              <a:t>at distant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 tumor is benign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21665" y="5480802"/>
            <a:ext cx="8392519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/>
              <a:t>It is localized in place and easy to remove surgically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4" name="Picture 2" descr="http://1.bp.blogspot.com/-cVSPZwRahN4/T9Lj8tomzYI/AAAAAAAAABU/mvU4TTRRF7A/s1600/Adenom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353" y="1777611"/>
            <a:ext cx="3493044" cy="33709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918" y="1143430"/>
            <a:ext cx="8290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This is a tumor of the parotid gland – it is not cancerous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6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07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 - &amp;quot;Do Now&amp;quot;&quot;/&gt;&lt;property id=&quot;20307&quot; value=&quot;322&quot;/&gt;&lt;/object&gt;&lt;object type=&quot;3&quot; unique_id=&quot;10006&quot;&gt;&lt;property id=&quot;20148&quot; value=&quot;5&quot;/&gt;&lt;property id=&quot;20300&quot; value=&quot;Slide 4 - &amp;quot;Which of these could be cancerous?&amp;quot;&quot;/&gt;&lt;property id=&quot;20307&quot; value=&quot;408&quot;/&gt;&lt;/object&gt;&lt;object type=&quot;3&quot; unique_id=&quot;10007&quot;&gt;&lt;property id=&quot;20148&quot; value=&quot;5&quot;/&gt;&lt;property id=&quot;20300&quot; value=&quot;Slide 5 - &amp;quot;Is this tumor cancerous?&amp;quot;&quot;/&gt;&lt;property id=&quot;20307&quot; value=&quot;412&quot;/&gt;&lt;/object&gt;&lt;object type=&quot;3&quot; unique_id=&quot;10008&quot;&gt;&lt;property id=&quot;20148&quot; value=&quot;5&quot;/&gt;&lt;property id=&quot;20300&quot; value=&quot;Slide 6 - &amp;quot;Is this tumor cancerous?&amp;quot;&quot;/&gt;&lt;property id=&quot;20307&quot; value=&quot;403&quot;/&gt;&lt;/object&gt;&lt;object type=&quot;3&quot; unique_id=&quot;10009&quot;&gt;&lt;property id=&quot;20148&quot; value=&quot;5&quot;/&gt;&lt;property id=&quot;20300&quot; value=&quot;Slide 7 - &amp;quot;Three types of tumors&amp;quot;&quot;/&gt;&lt;property id=&quot;20307&quot; value=&quot;404&quot;/&gt;&lt;/object&gt;&lt;object type=&quot;3&quot; unique_id=&quot;10010&quot;&gt;&lt;property id=&quot;20148&quot; value=&quot;5&quot;/&gt;&lt;property id=&quot;20300&quot; value=&quot;Slide 8 - &amp;quot;Metastasis&amp;quot;&quot;/&gt;&lt;property id=&quot;20307&quot; value=&quot;425&quot;/&gt;&lt;/object&gt;&lt;object type=&quot;3&quot; unique_id=&quot;10011&quot;&gt;&lt;property id=&quot;20148&quot; value=&quot;5&quot;/&gt;&lt;property id=&quot;20300&quot; value=&quot;Slide 9 - &amp;quot;This tumor is benign&amp;quot;&quot;/&gt;&lt;property id=&quot;20307&quot; value=&quot;402&quot;/&gt;&lt;/object&gt;&lt;object type=&quot;3&quot; unique_id=&quot;10012&quot;&gt;&lt;property id=&quot;20148&quot; value=&quot;5&quot;/&gt;&lt;property id=&quot;20300&quot; value=&quot;Slide 10 - &amp;quot;This tumor is malignant&amp;quot;&quot;/&gt;&lt;property id=&quot;20307&quot; value=&quot;413&quot;/&gt;&lt;/object&gt;&lt;object type=&quot;3&quot; unique_id=&quot;10013&quot;&gt;&lt;property id=&quot;20148&quot; value=&quot;5&quot;/&gt;&lt;property id=&quot;20300&quot; value=&quot;Slide 11 - &amp;quot;Invasiveness defines how severe a cancer is&amp;quot;&quot;/&gt;&lt;property id=&quot;20307&quot; value=&quot;405&quot;/&gt;&lt;/object&gt;&lt;object type=&quot;3&quot; unique_id=&quot;10014&quot;&gt;&lt;property id=&quot;20148&quot; value=&quot;5&quot;/&gt;&lt;property id=&quot;20300&quot; value=&quot;Slide 12 - &amp;quot;Characterizing skin tumors&amp;quot;&quot;/&gt;&lt;property id=&quot;20307&quot; value=&quot;421&quot;/&gt;&lt;/object&gt;&lt;object type=&quot;3&quot; unique_id=&quot;10015&quot;&gt;&lt;property id=&quot;20148&quot; value=&quot;5&quot;/&gt;&lt;property id=&quot;20300&quot; value=&quot;Slide 13 - &amp;quot;Grade defines the potential for the tumor to invade&amp;quot;&quot;/&gt;&lt;property id=&quot;20307&quot; value=&quot;427&quot;/&gt;&lt;/object&gt;&lt;object type=&quot;3&quot; unique_id=&quot;10016&quot;&gt;&lt;property id=&quot;20148&quot; value=&quot;5&quot;/&gt;&lt;property id=&quot;20300&quot; value=&quot;Slide 14 - &amp;quot;Loss of function = more invasiveness   &amp;amp;#x09;&amp;amp;#x09;&amp;amp;#x09;&amp;amp;#x09;&amp;amp;#x09;&amp;amp;#x09;&amp;amp;#x09;&amp;amp;#x09;&amp;amp;#x09;&amp;amp; growth&amp;quot;&quot;/&gt;&lt;property id=&quot;20307&quot; value=&quot;419&quot;/&gt;&lt;/object&gt;&lt;object type=&quot;3&quot; unique_id=&quot;10017&quot;&gt;&lt;property id=&quot;20148&quot; value=&quot;5&quot;/&gt;&lt;property id=&quot;20300&quot; value=&quot;Slide 15 - &amp;quot;Cancer Grade – How much the cell behavior has changed&amp;quot;&quot;/&gt;&lt;property id=&quot;20307&quot; value=&quot;418&quot;/&gt;&lt;/object&gt;&lt;object type=&quot;3&quot; unique_id=&quot;10018&quot;&gt;&lt;property id=&quot;20148&quot; value=&quot;5&quot;/&gt;&lt;property id=&quot;20300&quot; value=&quot;Slide 16 - &amp;quot;Stage defines how much a tumor has invaded its surroundings&amp;quot;&quot;/&gt;&lt;property id=&quot;20307&quot; value=&quot;416&quot;/&gt;&lt;/object&gt;&lt;object type=&quot;3&quot; unique_id=&quot;10019&quot;&gt;&lt;property id=&quot;20148&quot; value=&quot;5&quot;/&gt;&lt;property id=&quot;20300&quot; value=&quot;Slide 17 - &amp;quot;Cancer Stage – How much has the tumor spread?&amp;quot;&quot;/&gt;&lt;property id=&quot;20307&quot; value=&quot;417&quot;/&gt;&lt;/object&gt;&lt;object type=&quot;3&quot; unique_id=&quot;10020&quot;&gt;&lt;property id=&quot;20148&quot; value=&quot;5&quot;/&gt;&lt;property id=&quot;20300&quot; value=&quot;Slide 18 - &amp;quot;Activity  Characterizing skin tumors&amp;quot;&quot;/&gt;&lt;property id=&quot;20307&quot; value=&quot;428&quot;/&gt;&lt;/object&gt;&lt;object type=&quot;3&quot; unique_id=&quot;10021&quot;&gt;&lt;property id=&quot;20148&quot; value=&quot;5&quot;/&gt;&lt;property id=&quot;20300&quot; value=&quot;Slide 19 - &amp;quot;Activity  Characterizing skin tumors&amp;quot;&quot;/&gt;&lt;property id=&quot;20307&quot; value=&quot;426&quot;/&gt;&lt;/object&gt;&lt;object type=&quot;3&quot; unique_id=&quot;10022&quot;&gt;&lt;property id=&quot;20148&quot; value=&quot;5&quot;/&gt;&lt;property id=&quot;20300&quot; value=&quot;Slide 20 - &amp;quot;Activity – Characterizing skin tumors&amp;quot;&quot;/&gt;&lt;property id=&quot;20307&quot; value=&quot;422&quot;/&gt;&lt;/object&gt;&lt;object type=&quot;3&quot; unique_id=&quot;10023&quot;&gt;&lt;property id=&quot;20148&quot; value=&quot;5&quot;/&gt;&lt;property id=&quot;20300&quot; value=&quot;Slide 21 - &amp;quot;Activity – Characterizing skin tumors&amp;quot;&quot;/&gt;&lt;property id=&quot;20307&quot; value=&quot;424&quot;/&gt;&lt;/object&gt;&lt;object type=&quot;3&quot; unique_id=&quot;10024&quot;&gt;&lt;property id=&quot;20148&quot; value=&quot;5&quot;/&gt;&lt;property id=&quot;20300&quot; value=&quot;Slide 22 - &amp;quot;What about these?&amp;quot;&quot;/&gt;&lt;property id=&quot;20307&quot; value=&quot;423&quot;/&gt;&lt;/object&gt;&lt;object type=&quot;3&quot; unique_id=&quot;10025&quot;&gt;&lt;property id=&quot;20148&quot; value=&quot;5&quot;/&gt;&lt;property id=&quot;20300&quot; value=&quot;Slide 23 - &amp;quot;Tumor grades&amp;quot;&quot;/&gt;&lt;property id=&quot;20307&quot; value=&quot;429&quot;/&gt;&lt;/object&gt;&lt;object type=&quot;3&quot; unique_id=&quot;10026&quot;&gt;&lt;property id=&quot;20148&quot; value=&quot;5&quot;/&gt;&lt;property id=&quot;20300&quot; value=&quot;Slide 24 - &amp;quot;Wrap up: High grade or High stage?&amp;quot;&quot;/&gt;&lt;property id=&quot;20307&quot; value=&quot;415&quot;/&gt;&lt;/object&gt;&lt;object type=&quot;3&quot; unique_id=&quot;10027&quot;&gt;&lt;property id=&quot;20148&quot; value=&quot;5&quot;/&gt;&lt;property id=&quot;20300&quot; value=&quot;Slide 25 - &amp;quot;Homework&amp;quot;&quot;/&gt;&lt;property id=&quot;20307&quot; value=&quot;269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33250</TotalTime>
  <Words>672</Words>
  <Application>Microsoft Macintosh PowerPoint</Application>
  <PresentationFormat>On-screen Show (4:3)</PresentationFormat>
  <Paragraphs>199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MD template</vt:lpstr>
      <vt:lpstr>PowerPoint Presentation</vt:lpstr>
      <vt:lpstr>PowerPoint Presentation</vt:lpstr>
      <vt:lpstr>Do Now</vt:lpstr>
      <vt:lpstr>Which of these could be cancerous?</vt:lpstr>
      <vt:lpstr>Is this tumor cancerous?</vt:lpstr>
      <vt:lpstr>Is this tumor cancerous?</vt:lpstr>
      <vt:lpstr>Three types of tumors</vt:lpstr>
      <vt:lpstr>Metastasis</vt:lpstr>
      <vt:lpstr>This tumor is benign</vt:lpstr>
      <vt:lpstr>This tumor is malignant</vt:lpstr>
      <vt:lpstr>Invasiveness defines how severe a cancer is</vt:lpstr>
      <vt:lpstr>Characterizing skin tumors</vt:lpstr>
      <vt:lpstr>Grade describes how different cancer cells are from normal cells</vt:lpstr>
      <vt:lpstr>High grade = De-differentiation        </vt:lpstr>
      <vt:lpstr>Cancer Grade – How different cells are from normal</vt:lpstr>
      <vt:lpstr>Cancer stage - how much the tumor has spread</vt:lpstr>
      <vt:lpstr>Cancer Stage – How much has the tumor spread?</vt:lpstr>
      <vt:lpstr>Activity  Characterizing skin tumors</vt:lpstr>
      <vt:lpstr>Activity  Characterizing skin tumors</vt:lpstr>
      <vt:lpstr>Activity – Characterizing skin tumors</vt:lpstr>
      <vt:lpstr>Activity – Characterizing skin tumors</vt:lpstr>
      <vt:lpstr>What about these?</vt:lpstr>
      <vt:lpstr>Tumor grades</vt:lpstr>
      <vt:lpstr>Wrap up: High grade or High stage?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Revati Francoise Masilamani</cp:lastModifiedBy>
  <cp:revision>456</cp:revision>
  <cp:lastPrinted>2010-11-09T17:54:24Z</cp:lastPrinted>
  <dcterms:created xsi:type="dcterms:W3CDTF">2012-01-20T17:36:20Z</dcterms:created>
  <dcterms:modified xsi:type="dcterms:W3CDTF">2015-10-18T20:56:55Z</dcterms:modified>
</cp:coreProperties>
</file>